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2C0B"/>
    <a:srgbClr val="FEEFEC"/>
    <a:srgbClr val="FFFFCC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1308" autoAdjust="0"/>
  </p:normalViewPr>
  <p:slideViewPr>
    <p:cSldViewPr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fld id="{32AA32AF-10DA-404E-972C-D347FC21A42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fld id="{2E5E9DA5-B063-486B-9D1A-6CD990F6F929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430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fld id="{049920E1-7E4B-4D82-AED1-7EB9F6E715BC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>
                <a:latin typeface="Verdana" charset="0"/>
              </a:defRPr>
            </a:lvl1pPr>
          </a:lstStyle>
          <a:p>
            <a:pPr>
              <a:defRPr/>
            </a:pPr>
            <a:fld id="{FE81876A-EF97-4279-8F3A-F2899AD2C28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95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5636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3284183" algn="ctr" rotWithShape="0">
                    <a:srgbClr val="993366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636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C3CB87-8A10-413D-936C-A48A019FE2E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92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2D18B-EA58-4B24-B7F2-CE8C5172F1E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097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9BC93-D87C-4CCF-92DC-AF4B36D7F87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947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CB993-A3DC-47BB-A6DC-EBC91E7EFC75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322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24838-51E4-4182-88AF-8AB86801319F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14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19C8D-3767-4CF6-AED0-91A27A58D59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60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5AFCD-312A-4478-8FFD-A7B51ACA6D6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086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19BAD-063C-4160-86B1-60C49870CBC6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535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22104-B1E4-49D4-9FFE-DF04A43694C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246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B0C1B-B2A4-47AC-955D-74FAAE097161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039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1101C-1D21-40DF-85D6-BF07F9D7428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26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0AD40-1734-42EF-8117-DDDE8ECCA17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70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529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5530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1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3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9 h 40"/>
                    <a:gd name="T24" fmla="*/ 23 w 87"/>
                    <a:gd name="T25" fmla="*/ 12 h 40"/>
                    <a:gd name="T26" fmla="*/ 29 w 87"/>
                    <a:gd name="T27" fmla="*/ 15 h 40"/>
                    <a:gd name="T28" fmla="*/ 36 w 87"/>
                    <a:gd name="T29" fmla="*/ 18 h 40"/>
                    <a:gd name="T30" fmla="*/ 44 w 87"/>
                    <a:gd name="T31" fmla="*/ 22 h 40"/>
                    <a:gd name="T32" fmla="*/ 51 w 87"/>
                    <a:gd name="T33" fmla="*/ 27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5532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5534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5534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Verdana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534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Verdana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534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Verdana" charset="0"/>
              </a:defRPr>
            </a:lvl1pPr>
          </a:lstStyle>
          <a:p>
            <a:pPr>
              <a:defRPr/>
            </a:pPr>
            <a:fld id="{781F70B2-E00F-441D-AC61-73DCF9774E8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sanka.ua/" TargetMode="External"/><Relationship Id="rId2" Type="http://schemas.openxmlformats.org/officeDocument/2006/relationships/hyperlink" Target="http://www.lemko.org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://www.kmstudio.com.ua/" TargetMode="External"/><Relationship Id="rId4" Type="http://schemas.openxmlformats.org/officeDocument/2006/relationships/hyperlink" Target="http://www.oratania.com.ua/pysanka.php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/>
          <p:cNvSpPr>
            <a:spLocks noChangeArrowheads="1" noChangeShapeType="1" noTextEdit="1"/>
          </p:cNvSpPr>
          <p:nvPr/>
        </p:nvSpPr>
        <p:spPr bwMode="auto">
          <a:xfrm>
            <a:off x="2716213" y="2434540"/>
            <a:ext cx="6205537" cy="2190750"/>
          </a:xfrm>
          <a:prstGeom prst="rect">
            <a:avLst/>
          </a:prstGeom>
        </p:spPr>
        <p:txBody>
          <a:bodyPr wrap="none" fromWordArt="1" anchor="b">
            <a:prstTxWarp prst="textDoubleWave1">
              <a:avLst>
                <a:gd name="adj1" fmla="val 6500"/>
                <a:gd name="adj2" fmla="val 259"/>
              </a:avLst>
            </a:prstTxWarp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sz="2800" b="1" kern="10" spc="-28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 charset="0"/>
                <a:ea typeface="Impact" charset="0"/>
                <a:cs typeface="Impact" charset="0"/>
              </a:rPr>
              <a:t> ______ ____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sz="2800" b="1" kern="10" spc="-28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 charset="0"/>
                <a:ea typeface="Impact" charset="0"/>
                <a:cs typeface="Impact" charset="0"/>
              </a:rPr>
              <a:t>____________</a:t>
            </a:r>
            <a:r>
              <a:rPr lang="ru-RU" sz="2800" b="1" kern="10" spc="-28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 charset="0"/>
                <a:ea typeface="Impact" charset="0"/>
                <a:cs typeface="Impact" charset="0"/>
              </a:rPr>
              <a:t>  ______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995738" y="692150"/>
            <a:ext cx="4932362" cy="9350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1600"/>
              <a:t>Писанки вивчали і виготовляли:</a:t>
            </a:r>
            <a:br>
              <a:rPr lang="uk-UA" altLang="ru-RU" sz="1600"/>
            </a:br>
            <a:r>
              <a:rPr lang="uk-UA" altLang="ru-RU" sz="1600"/>
              <a:t>Надійка, Петрусь, Ніна, Наталя 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1600"/>
              <a:t>Учні </a:t>
            </a:r>
            <a:r>
              <a:rPr lang="en-US" altLang="ru-RU" sz="1600"/>
              <a:t>5</a:t>
            </a:r>
            <a:r>
              <a:rPr lang="uk-UA" altLang="ru-RU" sz="1600"/>
              <a:t>-Б класу м.Тернополя</a:t>
            </a:r>
            <a:endParaRPr lang="ru-RU" altLang="ru-RU" sz="1600"/>
          </a:p>
        </p:txBody>
      </p:sp>
      <p:pic>
        <p:nvPicPr>
          <p:cNvPr id="3075" name="Picture 9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2716213" cy="358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9">
            <a:extLst>
              <a:ext uri="{FF2B5EF4-FFF2-40B4-BE49-F238E27FC236}">
                <a16:creationId xmlns:a16="http://schemas.microsoft.com/office/drawing/2014/main" id="{1D0F8F88-00E9-D06D-3315-60F89A005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705" y="2764799"/>
            <a:ext cx="524855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uk-UA" altLang="ru-RU" sz="8000" b="1"/>
              <a:t>Писанки</a:t>
            </a:r>
            <a:endParaRPr lang="ru-RU" altLang="ru-RU" sz="8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213100"/>
            <a:ext cx="8137525" cy="863600"/>
          </a:xfrm>
        </p:spPr>
        <p:txBody>
          <a:bodyPr/>
          <a:lstStyle/>
          <a:p>
            <a:pPr eaLnBrk="1" hangingPunct="1">
              <a:defRPr/>
            </a:pPr>
            <a:r>
              <a:rPr lang="uk-UA" altLang="ru-RU" sz="2800"/>
              <a:t>Шануючи  традиції і мистецтво ПИСАНКИ, </a:t>
            </a:r>
            <a:br>
              <a:rPr lang="uk-UA" altLang="ru-RU" sz="2800"/>
            </a:br>
            <a:r>
              <a:rPr lang="uk-UA" altLang="ru-RU" sz="2800"/>
              <a:t>ми шукали відповіді на питання:</a:t>
            </a:r>
            <a:endParaRPr lang="ru-RU" altLang="ru-RU" sz="280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555875" y="1484313"/>
            <a:ext cx="63373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Verdana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Verdana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Verdana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Verdana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 algn="l" eaLnBrk="1" hangingPunct="1">
              <a:defRPr/>
            </a:pPr>
            <a:endParaRPr lang="uk-UA" altLang="ru-RU" sz="2400"/>
          </a:p>
          <a:p>
            <a:pPr algn="l" eaLnBrk="1" hangingPunct="1">
              <a:defRPr/>
            </a:pPr>
            <a:r>
              <a:rPr lang="uk-UA" altLang="ru-RU" sz="2400"/>
              <a:t> 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4213" y="4149725"/>
            <a:ext cx="6624637" cy="2260600"/>
          </a:xfrm>
        </p:spPr>
        <p:txBody>
          <a:bodyPr/>
          <a:lstStyle/>
          <a:p>
            <a:pPr eaLnBrk="1" hangingPunct="1"/>
            <a:r>
              <a:rPr lang="uk-UA" altLang="ru-RU" sz="2400"/>
              <a:t>Що таке писанка?</a:t>
            </a:r>
          </a:p>
          <a:p>
            <a:pPr eaLnBrk="1" hangingPunct="1"/>
            <a:r>
              <a:rPr lang="uk-UA" altLang="ru-RU" sz="2400"/>
              <a:t>Які є види орнаментованих яєць?</a:t>
            </a:r>
          </a:p>
          <a:p>
            <a:pPr eaLnBrk="1" hangingPunct="1"/>
            <a:r>
              <a:rPr lang="uk-UA" altLang="ru-RU" sz="2400"/>
              <a:t>Які види писанок характерні для мого краю?</a:t>
            </a:r>
          </a:p>
          <a:p>
            <a:pPr eaLnBrk="1" hangingPunct="1"/>
            <a:r>
              <a:rPr lang="uk-UA" altLang="ru-RU" sz="2400"/>
              <a:t>Хто  вміє робити писанку?</a:t>
            </a:r>
          </a:p>
          <a:p>
            <a:pPr eaLnBrk="1" hangingPunct="1"/>
            <a:endParaRPr lang="ru-RU" altLang="ru-RU"/>
          </a:p>
        </p:txBody>
      </p:sp>
      <p:pic>
        <p:nvPicPr>
          <p:cNvPr id="4100" name="Picture 7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78075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2551113" y="765175"/>
            <a:ext cx="59626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uk-UA" altLang="ru-RU" sz="3600" b="1"/>
              <a:t>Писанка: </a:t>
            </a:r>
            <a:br>
              <a:rPr lang="uk-UA" altLang="ru-RU" sz="3600" b="1"/>
            </a:br>
            <a:r>
              <a:rPr lang="uk-UA" altLang="ru-RU" sz="3600" b="1"/>
              <a:t>Українська традиція </a:t>
            </a:r>
            <a:br>
              <a:rPr lang="uk-UA" altLang="ru-RU" sz="3600" b="1"/>
            </a:br>
            <a:r>
              <a:rPr lang="uk-UA" altLang="ru-RU" sz="3600" b="1"/>
              <a:t>чи витвір мистецтва ?</a:t>
            </a:r>
            <a:endParaRPr lang="ru-RU" altLang="ru-RU" sz="3600" b="1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2555875" y="2852738"/>
            <a:ext cx="59039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16113"/>
            <a:ext cx="8893175" cy="647700"/>
          </a:xfrm>
        </p:spPr>
        <p:txBody>
          <a:bodyPr/>
          <a:lstStyle/>
          <a:p>
            <a:pPr eaLnBrk="1" hangingPunct="1">
              <a:defRPr/>
            </a:pPr>
            <a:r>
              <a:rPr lang="uk-UA" altLang="ru-RU" sz="2000" i="1">
                <a:solidFill>
                  <a:schemeClr val="tx1"/>
                </a:solidFill>
              </a:rPr>
              <a:t>Далі встановили</a:t>
            </a:r>
            <a:r>
              <a:rPr lang="uk-UA" altLang="ru-RU" sz="2000">
                <a:solidFill>
                  <a:schemeClr val="tx1"/>
                </a:solidFill>
              </a:rPr>
              <a:t>,</a:t>
            </a:r>
            <a:r>
              <a:rPr lang="uk-UA" altLang="ru-RU" sz="2000"/>
              <a:t> що для оздоблення писанок   найчастіше використовують  такі </a:t>
            </a:r>
            <a:r>
              <a:rPr lang="en-US" altLang="ru-RU" sz="2000"/>
              <a:t>  </a:t>
            </a:r>
            <a:r>
              <a:rPr lang="uk-UA" altLang="ru-RU" sz="2000"/>
              <a:t>знаки-символи :</a:t>
            </a:r>
            <a:endParaRPr lang="ru-RU" altLang="ru-RU" sz="20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2924175"/>
            <a:ext cx="4681538" cy="352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ru-RU" sz="2000" b="1" i="1">
                <a:solidFill>
                  <a:srgbClr val="D32C0B"/>
                </a:solidFill>
              </a:rPr>
              <a:t>Сонце, Зоря (природний візерунок)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000" b="1" i="1">
              <a:solidFill>
                <a:srgbClr val="D32C0B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altLang="ru-RU" sz="2000" b="1" i="1">
                <a:solidFill>
                  <a:srgbClr val="D32C0B"/>
                </a:solidFill>
              </a:rPr>
              <a:t>Дерево-життя (християнський візерунок)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000" b="1" i="1">
              <a:solidFill>
                <a:srgbClr val="D32C0B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altLang="ru-RU" sz="2000" b="1" i="1">
                <a:solidFill>
                  <a:srgbClr val="D32C0B"/>
                </a:solidFill>
              </a:rPr>
              <a:t>Квітки, вазон, деревце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000" b="1" i="1">
                <a:solidFill>
                  <a:srgbClr val="D32C0B"/>
                </a:solidFill>
              </a:rPr>
              <a:t>(рослинний візерунок)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000" b="1" i="1">
              <a:solidFill>
                <a:srgbClr val="D32C0B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altLang="ru-RU" sz="2000" b="1" i="1">
                <a:solidFill>
                  <a:srgbClr val="D32C0B"/>
                </a:solidFill>
              </a:rPr>
              <a:t>Гадючка, Павучок (геометричний візерунок)</a:t>
            </a:r>
            <a:endParaRPr lang="ru-RU" altLang="ru-RU" sz="2000" b="1" i="1">
              <a:solidFill>
                <a:srgbClr val="D32C0B"/>
              </a:solidFill>
            </a:endParaRP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08275"/>
            <a:ext cx="34575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398" name="Group 6"/>
          <p:cNvGraphicFramePr>
            <a:graphicFrameLocks noGrp="1"/>
          </p:cNvGraphicFramePr>
          <p:nvPr/>
        </p:nvGraphicFramePr>
        <p:xfrm>
          <a:off x="0" y="0"/>
          <a:ext cx="208002" cy="571500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0" y="571500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pic>
        <p:nvPicPr>
          <p:cNvPr id="5940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716338"/>
            <a:ext cx="35988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0" y="1887538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07" name="Rectangle 15"/>
          <p:cNvSpPr>
            <a:spLocks noChangeArrowheads="1"/>
          </p:cNvSpPr>
          <p:nvPr/>
        </p:nvSpPr>
        <p:spPr bwMode="auto">
          <a:xfrm>
            <a:off x="0" y="-102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09" name="Group 17"/>
          <p:cNvGraphicFramePr>
            <a:graphicFrameLocks noGrp="1"/>
          </p:cNvGraphicFramePr>
          <p:nvPr/>
        </p:nvGraphicFramePr>
        <p:xfrm>
          <a:off x="0" y="-1020763"/>
          <a:ext cx="208002" cy="754063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15" name="Rectangle 23"/>
          <p:cNvSpPr>
            <a:spLocks noChangeArrowheads="1"/>
          </p:cNvSpPr>
          <p:nvPr/>
        </p:nvSpPr>
        <p:spPr bwMode="auto">
          <a:xfrm>
            <a:off x="0" y="-266700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16" name="Rectangle 24"/>
          <p:cNvSpPr>
            <a:spLocks noChangeArrowheads="1"/>
          </p:cNvSpPr>
          <p:nvPr/>
        </p:nvSpPr>
        <p:spPr bwMode="auto">
          <a:xfrm>
            <a:off x="0" y="-102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18" name="Group 26"/>
          <p:cNvGraphicFramePr>
            <a:graphicFrameLocks noGrp="1"/>
          </p:cNvGraphicFramePr>
          <p:nvPr/>
        </p:nvGraphicFramePr>
        <p:xfrm>
          <a:off x="0" y="649288"/>
          <a:ext cx="208002" cy="754062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0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24" name="Rectangle 32"/>
          <p:cNvSpPr>
            <a:spLocks noChangeArrowheads="1"/>
          </p:cNvSpPr>
          <p:nvPr/>
        </p:nvSpPr>
        <p:spPr bwMode="auto">
          <a:xfrm>
            <a:off x="0" y="1403350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25" name="Rectangle 33"/>
          <p:cNvSpPr>
            <a:spLocks noChangeArrowheads="1"/>
          </p:cNvSpPr>
          <p:nvPr/>
        </p:nvSpPr>
        <p:spPr bwMode="auto">
          <a:xfrm>
            <a:off x="0" y="-102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27" name="Group 35"/>
          <p:cNvGraphicFramePr>
            <a:graphicFrameLocks noGrp="1"/>
          </p:cNvGraphicFramePr>
          <p:nvPr/>
        </p:nvGraphicFramePr>
        <p:xfrm>
          <a:off x="0" y="2319338"/>
          <a:ext cx="208002" cy="606425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33" name="Rectangle 41"/>
          <p:cNvSpPr>
            <a:spLocks noChangeArrowheads="1"/>
          </p:cNvSpPr>
          <p:nvPr/>
        </p:nvSpPr>
        <p:spPr bwMode="auto">
          <a:xfrm>
            <a:off x="0" y="2925763"/>
            <a:ext cx="184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34" name="Rectangle 42"/>
          <p:cNvSpPr>
            <a:spLocks noChangeArrowheads="1"/>
          </p:cNvSpPr>
          <p:nvPr/>
        </p:nvSpPr>
        <p:spPr bwMode="auto">
          <a:xfrm>
            <a:off x="0" y="-102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36" name="Group 44"/>
          <p:cNvGraphicFramePr>
            <a:graphicFrameLocks noGrp="1"/>
          </p:cNvGraphicFramePr>
          <p:nvPr/>
        </p:nvGraphicFramePr>
        <p:xfrm>
          <a:off x="0" y="3841750"/>
          <a:ext cx="208002" cy="593725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3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42" name="Rectangle 50"/>
          <p:cNvSpPr>
            <a:spLocks noChangeArrowheads="1"/>
          </p:cNvSpPr>
          <p:nvPr/>
        </p:nvSpPr>
        <p:spPr bwMode="auto">
          <a:xfrm>
            <a:off x="0" y="4435475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43" name="Rectangle 51"/>
          <p:cNvSpPr>
            <a:spLocks noChangeArrowheads="1"/>
          </p:cNvSpPr>
          <p:nvPr/>
        </p:nvSpPr>
        <p:spPr bwMode="auto">
          <a:xfrm>
            <a:off x="0" y="-102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45" name="Group 53"/>
          <p:cNvGraphicFramePr>
            <a:graphicFrameLocks noGrp="1"/>
          </p:cNvGraphicFramePr>
          <p:nvPr/>
        </p:nvGraphicFramePr>
        <p:xfrm>
          <a:off x="0" y="5351463"/>
          <a:ext cx="208002" cy="571500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51" name="Rectangle 59"/>
          <p:cNvSpPr>
            <a:spLocks noChangeArrowheads="1"/>
          </p:cNvSpPr>
          <p:nvPr/>
        </p:nvSpPr>
        <p:spPr bwMode="auto">
          <a:xfrm>
            <a:off x="0" y="5922963"/>
            <a:ext cx="184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52" name="Rectangle 60"/>
          <p:cNvSpPr>
            <a:spLocks noChangeArrowheads="1"/>
          </p:cNvSpPr>
          <p:nvPr/>
        </p:nvSpPr>
        <p:spPr bwMode="auto">
          <a:xfrm>
            <a:off x="0" y="72390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53" name="Rectangle 61"/>
          <p:cNvSpPr>
            <a:spLocks noChangeArrowheads="1"/>
          </p:cNvSpPr>
          <p:nvPr/>
        </p:nvSpPr>
        <p:spPr bwMode="auto">
          <a:xfrm>
            <a:off x="0" y="113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graphicFrame>
        <p:nvGraphicFramePr>
          <p:cNvPr id="59455" name="Group 63"/>
          <p:cNvGraphicFramePr>
            <a:graphicFrameLocks noGrp="1"/>
          </p:cNvGraphicFramePr>
          <p:nvPr/>
        </p:nvGraphicFramePr>
        <p:xfrm>
          <a:off x="0" y="1135063"/>
          <a:ext cx="208002" cy="754062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0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61" name="Rectangle 69"/>
          <p:cNvSpPr>
            <a:spLocks noChangeArrowheads="1"/>
          </p:cNvSpPr>
          <p:nvPr/>
        </p:nvSpPr>
        <p:spPr bwMode="auto">
          <a:xfrm>
            <a:off x="0" y="1889125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62" name="Rectangle 70"/>
          <p:cNvSpPr>
            <a:spLocks noChangeArrowheads="1"/>
          </p:cNvSpPr>
          <p:nvPr/>
        </p:nvSpPr>
        <p:spPr bwMode="auto">
          <a:xfrm>
            <a:off x="0" y="113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pic>
        <p:nvPicPr>
          <p:cNvPr id="59463" name="Picture 7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652963"/>
            <a:ext cx="35274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64" name="Group 72"/>
          <p:cNvGraphicFramePr>
            <a:graphicFrameLocks noGrp="1"/>
          </p:cNvGraphicFramePr>
          <p:nvPr/>
        </p:nvGraphicFramePr>
        <p:xfrm>
          <a:off x="0" y="2805113"/>
          <a:ext cx="208002" cy="754062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0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70" name="Rectangle 78"/>
          <p:cNvSpPr>
            <a:spLocks noChangeArrowheads="1"/>
          </p:cNvSpPr>
          <p:nvPr/>
        </p:nvSpPr>
        <p:spPr bwMode="auto">
          <a:xfrm>
            <a:off x="0" y="3559175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  <a:p>
            <a:pPr>
              <a:defRPr/>
            </a:pPr>
            <a:endParaRPr lang="ru-RU" altLang="ru-RU">
              <a:latin typeface="Arial" charset="0"/>
            </a:endParaRPr>
          </a:p>
        </p:txBody>
      </p:sp>
      <p:sp>
        <p:nvSpPr>
          <p:cNvPr id="59471" name="Rectangle 79"/>
          <p:cNvSpPr>
            <a:spLocks noChangeArrowheads="1"/>
          </p:cNvSpPr>
          <p:nvPr/>
        </p:nvSpPr>
        <p:spPr bwMode="auto">
          <a:xfrm>
            <a:off x="0" y="113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ru-RU">
              <a:latin typeface="Verdana" charset="0"/>
            </a:endParaRPr>
          </a:p>
        </p:txBody>
      </p:sp>
      <p:pic>
        <p:nvPicPr>
          <p:cNvPr id="59472" name="Picture 8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516563"/>
            <a:ext cx="34575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73" name="Group 81"/>
          <p:cNvGraphicFramePr>
            <a:graphicFrameLocks noGrp="1"/>
          </p:cNvGraphicFramePr>
          <p:nvPr/>
        </p:nvGraphicFramePr>
        <p:xfrm>
          <a:off x="0" y="4475163"/>
          <a:ext cx="208002" cy="606425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6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479" name="Rectangle 87"/>
          <p:cNvSpPr>
            <a:spLocks noChangeArrowheads="1"/>
          </p:cNvSpPr>
          <p:nvPr/>
        </p:nvSpPr>
        <p:spPr bwMode="auto">
          <a:xfrm>
            <a:off x="0" y="5081588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br>
              <a:rPr lang="ru-RU" altLang="ru-RU">
                <a:latin typeface="Arial" charset="0"/>
              </a:rPr>
            </a:br>
            <a:endParaRPr lang="ru-RU" altLang="ru-RU">
              <a:latin typeface="Arial" charset="0"/>
            </a:endParaRPr>
          </a:p>
        </p:txBody>
      </p:sp>
      <p:pic>
        <p:nvPicPr>
          <p:cNvPr id="5165" name="Picture 88" descr="zoria0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650" y="0"/>
            <a:ext cx="229235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82" name="Rectangle 90"/>
          <p:cNvSpPr>
            <a:spLocks noChangeArrowheads="1"/>
          </p:cNvSpPr>
          <p:nvPr/>
        </p:nvSpPr>
        <p:spPr bwMode="auto">
          <a:xfrm>
            <a:off x="395288" y="260350"/>
            <a:ext cx="6481762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altLang="ru-RU" b="1" i="1">
                <a:latin typeface="Verdana" charset="0"/>
              </a:rPr>
              <a:t>Спочатку дізналися, що:</a:t>
            </a:r>
            <a:endParaRPr lang="en-US" altLang="ru-RU" b="1" i="1">
              <a:latin typeface="Verdana" charset="0"/>
            </a:endParaRPr>
          </a:p>
          <a:p>
            <a:pPr eaLnBrk="1" hangingPunct="1">
              <a:defRPr/>
            </a:pPr>
            <a:endParaRPr lang="en-US" altLang="ru-RU" b="1" i="1">
              <a:latin typeface="Verdana" charset="0"/>
            </a:endParaRPr>
          </a:p>
          <a:p>
            <a:pPr eaLnBrk="1" hangingPunct="1">
              <a:defRPr/>
            </a:pPr>
            <a:r>
              <a:rPr lang="uk-UA" altLang="ru-RU" b="1" i="1">
                <a:solidFill>
                  <a:schemeClr val="tx2"/>
                </a:solidFill>
                <a:latin typeface="Verdana" charset="0"/>
              </a:rPr>
              <a:t>Писанка </a:t>
            </a:r>
            <a:r>
              <a:rPr lang="uk-UA" altLang="ru-RU" i="1">
                <a:solidFill>
                  <a:schemeClr val="tx2"/>
                </a:solidFill>
                <a:latin typeface="Verdana" charset="0"/>
              </a:rPr>
              <a:t>– це розписане за</a:t>
            </a:r>
            <a:r>
              <a:rPr lang="en-US" altLang="ru-RU" i="1">
                <a:solidFill>
                  <a:schemeClr val="tx2"/>
                </a:solidFill>
                <a:latin typeface="Verdana" charset="0"/>
              </a:rPr>
              <a:t> </a:t>
            </a:r>
            <a:r>
              <a:rPr lang="uk-UA" altLang="ru-RU" i="1">
                <a:solidFill>
                  <a:schemeClr val="tx2"/>
                </a:solidFill>
                <a:latin typeface="Verdana" charset="0"/>
              </a:rPr>
              <a:t>допомогою  розтопленого</a:t>
            </a:r>
            <a:r>
              <a:rPr lang="en-US" altLang="ru-RU" i="1">
                <a:solidFill>
                  <a:schemeClr val="tx2"/>
                </a:solidFill>
                <a:latin typeface="Verdana" charset="0"/>
              </a:rPr>
              <a:t> </a:t>
            </a:r>
            <a:r>
              <a:rPr lang="uk-UA" altLang="ru-RU" i="1">
                <a:solidFill>
                  <a:schemeClr val="tx2"/>
                </a:solidFill>
                <a:latin typeface="Verdana" charset="0"/>
              </a:rPr>
              <a:t>воску, спеціального приладу</a:t>
            </a:r>
            <a:r>
              <a:rPr lang="en-US" altLang="ru-RU" i="1">
                <a:solidFill>
                  <a:schemeClr val="tx2"/>
                </a:solidFill>
                <a:latin typeface="Verdana" charset="0"/>
              </a:rPr>
              <a:t> </a:t>
            </a:r>
            <a:r>
              <a:rPr lang="uk-UA" altLang="ru-RU" i="1">
                <a:solidFill>
                  <a:schemeClr val="tx2"/>
                </a:solidFill>
                <a:latin typeface="Verdana" charset="0"/>
              </a:rPr>
              <a:t>(писачка)   та     барвників</a:t>
            </a:r>
            <a:r>
              <a:rPr lang="en-US" altLang="ru-RU" i="1">
                <a:solidFill>
                  <a:schemeClr val="tx2"/>
                </a:solidFill>
                <a:latin typeface="Verdana" charset="0"/>
              </a:rPr>
              <a:t> </a:t>
            </a:r>
            <a:r>
              <a:rPr lang="uk-UA" altLang="ru-RU" i="1">
                <a:solidFill>
                  <a:schemeClr val="tx2"/>
                </a:solidFill>
                <a:latin typeface="Verdana" charset="0"/>
              </a:rPr>
              <a:t>пташине яйце.</a:t>
            </a:r>
            <a:endParaRPr lang="ru-RU" altLang="ru-RU" i="1">
              <a:solidFill>
                <a:schemeClr val="tx2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5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5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1744663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268413"/>
            <a:ext cx="583247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979613" y="476250"/>
            <a:ext cx="6624637" cy="865188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ru-RU" sz="2400"/>
              <a:t>І врешті, опитували людей, щоб встановити хто вміє зробити писанку</a:t>
            </a:r>
            <a:endParaRPr lang="ru-RU" altLang="ru-RU" sz="2400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0" y="4724400"/>
            <a:ext cx="914400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uk-UA" altLang="ru-RU" sz="2400"/>
              <a:t>	Виявилося, що зробити писанку зможе зробити кожен ДВАДЦЯТИЙ з опитаних і їх стає з кожним роком все менше. Хто ж навчить робити писанку наших нащадків? </a:t>
            </a:r>
            <a:r>
              <a:rPr lang="uk-UA" altLang="ru-RU" sz="2400" b="1"/>
              <a:t>Тільки МИ!</a:t>
            </a:r>
            <a:endParaRPr lang="ru-RU" altLang="ru-RU"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476250"/>
            <a:ext cx="5997575" cy="20875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ru-RU" sz="1800"/>
              <a:t>Кожен з нас пробував зробити свою писанку 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sz="1800"/>
              <a:t>Нікому з нас не вдалося це зробити з першого разу 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sz="1800"/>
              <a:t>Але найкращою вийшла та, яку ми робили всі разом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sz="1800"/>
              <a:t>На Великдень  ми подаруємо своїм родичам писанки, зроблені власними руками</a:t>
            </a:r>
          </a:p>
        </p:txBody>
      </p:sp>
      <p:pic>
        <p:nvPicPr>
          <p:cNvPr id="7170" name="Picture 6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18002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95288" y="4508500"/>
            <a:ext cx="828040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altLang="ru-RU">
                <a:latin typeface="Verdana" charset="0"/>
              </a:rPr>
              <a:t>Ми навіть </a:t>
            </a:r>
            <a:r>
              <a:rPr lang="uk-UA" altLang="ru-RU" b="1">
                <a:latin typeface="Verdana" charset="0"/>
              </a:rPr>
              <a:t>експериментували</a:t>
            </a:r>
            <a:r>
              <a:rPr lang="uk-UA" altLang="ru-RU">
                <a:latin typeface="Verdana" charset="0"/>
              </a:rPr>
              <a:t> – попробували зробити писанку в стиль</a:t>
            </a:r>
            <a:r>
              <a:rPr lang="en-US" altLang="ru-RU">
                <a:latin typeface="Verdana" charset="0"/>
              </a:rPr>
              <a:t> hi-tec </a:t>
            </a:r>
            <a:r>
              <a:rPr lang="uk-UA" altLang="ru-RU">
                <a:latin typeface="Verdana" charset="0"/>
              </a:rPr>
              <a:t>. Судіть самі як нам це вдалося.</a:t>
            </a:r>
            <a:r>
              <a:rPr lang="uk-UA" altLang="ru-RU" sz="2800">
                <a:latin typeface="Verdana" charset="0"/>
              </a:rPr>
              <a:t> </a:t>
            </a:r>
            <a:endParaRPr lang="ru-RU" altLang="ru-RU" sz="2800">
              <a:latin typeface="Verdana" charset="0"/>
            </a:endParaRPr>
          </a:p>
        </p:txBody>
      </p:sp>
      <p:pic>
        <p:nvPicPr>
          <p:cNvPr id="7172" name="Picture 9" descr="7-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419350"/>
            <a:ext cx="21907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916238" y="3213100"/>
            <a:ext cx="2803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uk-UA" altLang="ru-RU">
                <a:solidFill>
                  <a:srgbClr val="D32C0B"/>
                </a:solidFill>
                <a:latin typeface="Verdana" charset="0"/>
              </a:rPr>
              <a:t>Наша ПЕРША писанка</a:t>
            </a:r>
            <a:endParaRPr lang="ru-RU" altLang="ru-RU">
              <a:solidFill>
                <a:srgbClr val="D32C0B"/>
              </a:solidFill>
              <a:latin typeface="Verdana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116013" y="5734050"/>
            <a:ext cx="4556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uk-UA" altLang="ru-RU">
                <a:solidFill>
                  <a:srgbClr val="D32C0B"/>
                </a:solidFill>
              </a:rPr>
              <a:t>Наша </a:t>
            </a:r>
            <a:r>
              <a:rPr lang="en-US" altLang="ru-RU"/>
              <a:t>hi-tec</a:t>
            </a:r>
            <a:r>
              <a:rPr lang="uk-UA" altLang="ru-RU">
                <a:solidFill>
                  <a:srgbClr val="D32C0B"/>
                </a:solidFill>
              </a:rPr>
              <a:t> писанка,</a:t>
            </a:r>
            <a:br>
              <a:rPr lang="uk-UA" altLang="ru-RU">
                <a:solidFill>
                  <a:srgbClr val="D32C0B"/>
                </a:solidFill>
              </a:rPr>
            </a:br>
            <a:r>
              <a:rPr lang="uk-UA" altLang="ru-RU">
                <a:solidFill>
                  <a:srgbClr val="D32C0B"/>
                </a:solidFill>
              </a:rPr>
              <a:t>присвячена улюбленому комп</a:t>
            </a:r>
            <a:r>
              <a:rPr lang="en-US" altLang="ru-RU">
                <a:solidFill>
                  <a:srgbClr val="D32C0B"/>
                </a:solidFill>
              </a:rPr>
              <a:t>’</a:t>
            </a:r>
            <a:r>
              <a:rPr lang="uk-UA" altLang="ru-RU">
                <a:solidFill>
                  <a:srgbClr val="D32C0B"/>
                </a:solidFill>
              </a:rPr>
              <a:t>ютеру</a:t>
            </a:r>
            <a:endParaRPr lang="ru-RU" altLang="ru-RU">
              <a:solidFill>
                <a:srgbClr val="D32C0B"/>
              </a:solidFill>
            </a:endParaRPr>
          </a:p>
        </p:txBody>
      </p:sp>
      <p:pic>
        <p:nvPicPr>
          <p:cNvPr id="7175" name="Picture 13" descr="1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57772">
            <a:off x="5940425" y="5013325"/>
            <a:ext cx="2592388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05263"/>
            <a:ext cx="9144000" cy="2663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sz="4000"/>
              <a:t>	</a:t>
            </a:r>
            <a:r>
              <a:rPr lang="uk-UA" altLang="ru-RU" sz="2000" b="1"/>
              <a:t>Найчастіше  у нашому краї готують крашанку, рідше – писанку , і дуже рідко шкрябанку.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sz="20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sz="2000" b="1"/>
              <a:t>   На Тернопіллі найбільше у писанках використовують геометричні візерунки.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sz="20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sz="2000" b="1"/>
              <a:t>         А зараз ми вчимося робити шкрябанку! О!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000"/>
          </a:p>
        </p:txBody>
      </p:sp>
      <p:pic>
        <p:nvPicPr>
          <p:cNvPr id="8194" name="Picture 5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2716213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132138" y="333375"/>
            <a:ext cx="6264275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altLang="ru-RU" sz="3200" b="1" u="sng">
                <a:latin typeface="Verdana" charset="0"/>
              </a:rPr>
              <a:t>МИ ДІЗНАЛИСЯ</a:t>
            </a:r>
            <a:r>
              <a:rPr lang="uk-UA" altLang="ru-RU" sz="3200" b="1">
                <a:latin typeface="Verdana" charset="0"/>
              </a:rPr>
              <a:t>:</a:t>
            </a:r>
          </a:p>
          <a:p>
            <a:pPr eaLnBrk="1" hangingPunct="1">
              <a:defRPr/>
            </a:pPr>
            <a:endParaRPr lang="uk-UA" altLang="ru-RU" sz="3200" b="1">
              <a:latin typeface="Verdana" charset="0"/>
            </a:endParaRPr>
          </a:p>
          <a:p>
            <a:pPr eaLnBrk="1" hangingPunct="1">
              <a:defRPr/>
            </a:pPr>
            <a:r>
              <a:rPr lang="uk-UA" altLang="ru-RU" sz="2400" b="1">
                <a:latin typeface="Verdana" charset="0"/>
              </a:rPr>
              <a:t>Єдиний у світі музей писанок знаходиться у м.Коломия (Івано-Франківська обл.).</a:t>
            </a:r>
          </a:p>
          <a:p>
            <a:pPr eaLnBrk="1" hangingPunct="1">
              <a:defRPr/>
            </a:pPr>
            <a:endParaRPr lang="uk-UA" altLang="ru-RU" sz="2400" b="1">
              <a:latin typeface="Verdana" charset="0"/>
            </a:endParaRPr>
          </a:p>
          <a:p>
            <a:pPr eaLnBrk="1" hangingPunct="1">
              <a:defRPr/>
            </a:pPr>
            <a:r>
              <a:rPr lang="uk-UA" altLang="ru-RU" sz="2400" b="1">
                <a:latin typeface="Verdana" charset="0"/>
              </a:rPr>
              <a:t>Мистецтво писанкарства швидко зникає.</a:t>
            </a:r>
          </a:p>
          <a:p>
            <a:pPr eaLnBrk="1" hangingPunct="1">
              <a:spcBef>
                <a:spcPct val="50000"/>
              </a:spcBef>
              <a:defRPr/>
            </a:pPr>
            <a:endParaRPr lang="ru-RU" altLang="ru-RU" sz="2400" b="1">
              <a:latin typeface="Verdana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altLang="ru-RU"/>
              <a:t>Джерела.</a:t>
            </a:r>
            <a:endParaRPr lang="ru-RU" altLang="ru-RU"/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5816" y="1628800"/>
            <a:ext cx="5986462" cy="3268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>
                <a:solidFill>
                  <a:schemeClr val="tx2"/>
                </a:solidFill>
                <a:hlinkClick r:id="rId2"/>
              </a:rPr>
              <a:t>www.lemko.org.ua</a:t>
            </a:r>
            <a:endParaRPr lang="ru-RU" altLang="ru-RU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>
                <a:solidFill>
                  <a:schemeClr val="tx2"/>
                </a:solidFill>
                <a:hlinkClick r:id="rId3"/>
              </a:rPr>
              <a:t>www.pysanka.ua</a:t>
            </a:r>
            <a:endParaRPr lang="ru-RU" altLang="ru-RU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>
                <a:solidFill>
                  <a:schemeClr val="tx2"/>
                </a:solidFill>
                <a:hlinkClick r:id="rId4"/>
              </a:rPr>
              <a:t>www.oratania.com.ua/pysanka.php</a:t>
            </a:r>
            <a:endParaRPr lang="ru-RU" altLang="ru-RU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>
                <a:solidFill>
                  <a:schemeClr val="tx2"/>
                </a:solidFill>
                <a:hlinkClick r:id="rId5"/>
              </a:rPr>
              <a:t>www.kmstudio.com.ua</a:t>
            </a:r>
            <a:endParaRPr lang="ru-RU" altLang="ru-RU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/>
          </a:p>
        </p:txBody>
      </p:sp>
      <p:pic>
        <p:nvPicPr>
          <p:cNvPr id="9219" name="Picture 4" descr="zoria0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2716213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15816" y="908720"/>
            <a:ext cx="5832648" cy="1872208"/>
          </a:xfrm>
        </p:spPr>
        <p:txBody>
          <a:bodyPr/>
          <a:lstStyle/>
          <a:p>
            <a:pPr eaLnBrk="1" hangingPunct="1">
              <a:defRPr/>
            </a:pPr>
            <a:r>
              <a:rPr lang="uk-UA" altLang="ru-RU" sz="6000"/>
              <a:t>Дякуємо </a:t>
            </a:r>
            <a:br>
              <a:rPr lang="uk-UA" altLang="ru-RU" sz="6000"/>
            </a:br>
            <a:r>
              <a:rPr lang="uk-UA" altLang="ru-RU" sz="6000"/>
              <a:t>за увагу!</a:t>
            </a:r>
            <a:endParaRPr lang="ru-RU" altLang="ru-RU" sz="6000"/>
          </a:p>
        </p:txBody>
      </p:sp>
      <p:pic>
        <p:nvPicPr>
          <p:cNvPr id="9219" name="Picture 4" descr="zoria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2716213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914488"/>
      </p:ext>
    </p:extLst>
  </p:cSld>
  <p:clrMapOvr>
    <a:masterClrMapping/>
  </p:clrMapOvr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356</Words>
  <Application>Microsoft Office PowerPoint</Application>
  <PresentationFormat>Екран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Impact</vt:lpstr>
      <vt:lpstr>Verdana</vt:lpstr>
      <vt:lpstr>Шары</vt:lpstr>
      <vt:lpstr>Презентація PowerPoint</vt:lpstr>
      <vt:lpstr>Шануючи  традиції і мистецтво ПИСАНКИ,  ми шукали відповіді на питання:</vt:lpstr>
      <vt:lpstr>Далі встановили, що для оздоблення писанок   найчастіше використовують  такі   знаки-символи :</vt:lpstr>
      <vt:lpstr>Презентація PowerPoint</vt:lpstr>
      <vt:lpstr>Презентація PowerPoint</vt:lpstr>
      <vt:lpstr>Презентація PowerPoint</vt:lpstr>
      <vt:lpstr>Джерела.</vt:lpstr>
      <vt:lpstr>Дякуємо  за увагу!</vt:lpstr>
    </vt:vector>
  </TitlesOfParts>
  <Company>TNPU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fizmat</dc:creator>
  <cp:lastModifiedBy>Alina T</cp:lastModifiedBy>
  <cp:revision>16</cp:revision>
  <dcterms:created xsi:type="dcterms:W3CDTF">2007-02-11T10:06:38Z</dcterms:created>
  <dcterms:modified xsi:type="dcterms:W3CDTF">2026-04-09T18:33:04Z</dcterms:modified>
</cp:coreProperties>
</file>